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3FD"/>
    <a:srgbClr val="9271F6"/>
    <a:srgbClr val="000000"/>
    <a:srgbClr val="474AB6"/>
    <a:srgbClr val="7061F8"/>
    <a:srgbClr val="A5A5A5"/>
    <a:srgbClr val="F5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12" autoAdjust="0"/>
    <p:restoredTop sz="94660"/>
  </p:normalViewPr>
  <p:slideViewPr>
    <p:cSldViewPr snapToGrid="0">
      <p:cViewPr>
        <p:scale>
          <a:sx n="75" d="100"/>
          <a:sy n="75" d="100"/>
        </p:scale>
        <p:origin x="22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8362-E531-47F9-9C04-2F1E0525A524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D6D8-161A-4815-A68A-8632F5D82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33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8362-E531-47F9-9C04-2F1E0525A524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D6D8-161A-4815-A68A-8632F5D82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37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8362-E531-47F9-9C04-2F1E0525A524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D6D8-161A-4815-A68A-8632F5D82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13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8362-E531-47F9-9C04-2F1E0525A524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D6D8-161A-4815-A68A-8632F5D82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78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8362-E531-47F9-9C04-2F1E0525A524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D6D8-161A-4815-A68A-8632F5D82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20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8362-E531-47F9-9C04-2F1E0525A524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D6D8-161A-4815-A68A-8632F5D82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34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8362-E531-47F9-9C04-2F1E0525A524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D6D8-161A-4815-A68A-8632F5D82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81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8362-E531-47F9-9C04-2F1E0525A524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D6D8-161A-4815-A68A-8632F5D82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16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8362-E531-47F9-9C04-2F1E0525A524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D6D8-161A-4815-A68A-8632F5D82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14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8362-E531-47F9-9C04-2F1E0525A524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D6D8-161A-4815-A68A-8632F5D82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38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8362-E531-47F9-9C04-2F1E0525A524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D6D8-161A-4815-A68A-8632F5D82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03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78362-E531-47F9-9C04-2F1E0525A524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4D6D8-161A-4815-A68A-8632F5D82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75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urabyopus.com/" TargetMode="External"/><Relationship Id="rId2" Type="http://schemas.openxmlformats.org/officeDocument/2006/relationships/hyperlink" Target="mailto:hello@opus-technologies.f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hello@opus-technologies.f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hello@opus-technologies.f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855FF5-0FC2-A141-8C89-001551577F86}"/>
              </a:ext>
            </a:extLst>
          </p:cNvPr>
          <p:cNvSpPr/>
          <p:nvPr/>
        </p:nvSpPr>
        <p:spPr>
          <a:xfrm>
            <a:off x="-2" y="-3"/>
            <a:ext cx="3428998" cy="3955293"/>
          </a:xfrm>
          <a:prstGeom prst="rect">
            <a:avLst/>
          </a:prstGeom>
          <a:solidFill>
            <a:srgbClr val="7061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E11D00-1BFB-D3DF-C1FE-4C8D846DE61A}"/>
              </a:ext>
            </a:extLst>
          </p:cNvPr>
          <p:cNvSpPr/>
          <p:nvPr/>
        </p:nvSpPr>
        <p:spPr>
          <a:xfrm>
            <a:off x="-2" y="9457744"/>
            <a:ext cx="6858002" cy="448255"/>
          </a:xfrm>
          <a:prstGeom prst="rect">
            <a:avLst/>
          </a:prstGeom>
          <a:solidFill>
            <a:srgbClr val="7061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68D15B4-ECDE-D872-9A8B-B57626250259}"/>
              </a:ext>
            </a:extLst>
          </p:cNvPr>
          <p:cNvSpPr txBox="1"/>
          <p:nvPr/>
        </p:nvSpPr>
        <p:spPr>
          <a:xfrm>
            <a:off x="368996" y="9509598"/>
            <a:ext cx="61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noProof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Aura by Opus distributed by Opus Technologies   |   4 Allée Pierre-Gilles de Gennes   |   33650 Martillac, France</a:t>
            </a:r>
          </a:p>
          <a:p>
            <a:pPr algn="ctr"/>
            <a:r>
              <a:rPr lang="en-GB" sz="800" noProof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(+33) 09 81 24 00 06   |   </a:t>
            </a:r>
            <a:r>
              <a:rPr lang="en-GB" sz="800" noProof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hello@opus-technologies.fr</a:t>
            </a:r>
            <a:r>
              <a:rPr lang="en-GB" sz="800" noProof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|   </a:t>
            </a:r>
            <a:r>
              <a:rPr lang="en-GB" sz="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www.opus-technologies.fr</a:t>
            </a:r>
            <a:r>
              <a:rPr lang="en-GB" sz="800" noProof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GB" sz="800" noProof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8" name="Image 17" descr="Une image contenant Police, texte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9E2F9999-5C85-DF64-B30C-8BFE39BD3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50" y="80078"/>
            <a:ext cx="2033374" cy="58667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D3D470A-3CDD-3B90-35EE-5FE3F915F032}"/>
              </a:ext>
            </a:extLst>
          </p:cNvPr>
          <p:cNvSpPr txBox="1"/>
          <p:nvPr/>
        </p:nvSpPr>
        <p:spPr>
          <a:xfrm>
            <a:off x="202669" y="423734"/>
            <a:ext cx="31908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HMD1.0 / HMD1.2</a:t>
            </a:r>
          </a:p>
          <a:p>
            <a:r>
              <a:rPr lang="fr-FR" sz="120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Hybrid</a:t>
            </a:r>
            <a:r>
              <a:rPr lang="fr-FR" sz="1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Medium Driver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737648-4B01-2C65-18A7-46A74D271792}"/>
              </a:ext>
            </a:extLst>
          </p:cNvPr>
          <p:cNvSpPr txBox="1"/>
          <p:nvPr/>
        </p:nvSpPr>
        <p:spPr>
          <a:xfrm>
            <a:off x="186476" y="1295914"/>
            <a:ext cx="30560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nouvelle gamme HMD </a:t>
            </a:r>
            <a:r>
              <a:rPr lang="fr-FR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Series</a:t>
            </a:r>
            <a:r>
              <a:rPr lang="fr-FR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combine la puissance d’un amplificateur de boucle magnétique jusqu’à 4,5 Arms avec la flexibilité des technologies de diffusion sans fil </a:t>
            </a:r>
            <a:r>
              <a:rPr lang="fr-FR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Auracast</a:t>
            </a:r>
            <a:r>
              <a:rPr lang="fr-FR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™. </a:t>
            </a:r>
          </a:p>
          <a:p>
            <a:endParaRPr lang="fr-FR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r-FR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Disponible en versions intégrées ou évolutives (module </a:t>
            </a:r>
            <a:r>
              <a:rPr lang="fr-FR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Auracast</a:t>
            </a:r>
            <a:r>
              <a:rPr lang="fr-FR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optionnel), cette série répond aux besoins des installations modernes, en alliant accessibilité universelle et connectivité de nouvelle génération.</a:t>
            </a:r>
            <a:endParaRPr lang="fr-FR" sz="7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Image 6" descr="Une image contenant Appareils électroniques, parasurtenseur, blanc, distant&#10;&#10;Le contenu généré par l’IA peut être incorrect.">
            <a:extLst>
              <a:ext uri="{FF2B5EF4-FFF2-40B4-BE49-F238E27FC236}">
                <a16:creationId xmlns:a16="http://schemas.microsoft.com/office/drawing/2014/main" id="{4AB05A58-73C9-0B5D-5C95-BB06E3A2BA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5" b="19908"/>
          <a:stretch>
            <a:fillRect/>
          </a:stretch>
        </p:blipFill>
        <p:spPr>
          <a:xfrm>
            <a:off x="3589631" y="1240165"/>
            <a:ext cx="3196638" cy="208707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CF121C3-CFAD-7683-AE8D-BCDBA5AA862A}"/>
              </a:ext>
            </a:extLst>
          </p:cNvPr>
          <p:cNvSpPr txBox="1"/>
          <p:nvPr/>
        </p:nvSpPr>
        <p:spPr>
          <a:xfrm>
            <a:off x="333719" y="4334884"/>
            <a:ext cx="6190553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série HMD redéfinit les standards de l’accessibilité auditive: un seul produit, deux technologies complémentaires pour répondre aux exigences d’aujourd’hui et de demain.</a:t>
            </a:r>
          </a:p>
          <a:p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Avantages :</a:t>
            </a:r>
          </a:p>
          <a:p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Puissance fiable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: pilotage de boucles magnétiques jusqu’à 4,5 Arms, idéal pour les espaces de taille moyenne.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Hybridation intelligente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: diffusion avec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Auracast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et boucle magnétique réunies dans un seul appareil.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Auracast</a:t>
            </a: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™ 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intégré ou en option (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Ready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 selon les modèles, pour préparer vos installations aux futurs standards de diffusion audio.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Flexibilité d’intégration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: conçu pour une mise en œuvre simple et une compatibilité maximale avec vos infrastructures existantes.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Accessibilité &amp; Intelligibilité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: solution pensée pour garantir une écoute claire et inclusive dans tous les environnements publics.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Discret et compact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Générateur de signal intégré </a:t>
            </a:r>
          </a:p>
          <a:p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Application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: </a:t>
            </a:r>
          </a:p>
          <a:p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Convient aux petites et moyennes installations, telles que :</a:t>
            </a:r>
          </a:p>
          <a:p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Salles de réunion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Salle d’audience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Salles de classe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Salles d'attente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Amphithéâtres</a:t>
            </a:r>
          </a:p>
          <a:p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Idéal également pour les applications intégrées :</a:t>
            </a:r>
          </a:p>
          <a:p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Affichage numérique / Affichage publicitaire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Bornes d'appel / d'aide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Systèmes d'entrée, de sortie et d'évacuation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Ascenseurs</a:t>
            </a:r>
          </a:p>
        </p:txBody>
      </p:sp>
    </p:spTree>
    <p:extLst>
      <p:ext uri="{BB962C8B-B14F-4D97-AF65-F5344CB8AC3E}">
        <p14:creationId xmlns:p14="http://schemas.microsoft.com/office/powerpoint/2010/main" val="310431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A08BF0-41E3-CA85-E88C-CAF97A7F599C}"/>
              </a:ext>
            </a:extLst>
          </p:cNvPr>
          <p:cNvSpPr/>
          <p:nvPr/>
        </p:nvSpPr>
        <p:spPr>
          <a:xfrm>
            <a:off x="-2" y="9457744"/>
            <a:ext cx="6858002" cy="448255"/>
          </a:xfrm>
          <a:prstGeom prst="rect">
            <a:avLst/>
          </a:prstGeom>
          <a:solidFill>
            <a:srgbClr val="7061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2FDE32-B345-A912-45C7-952304334E54}"/>
              </a:ext>
            </a:extLst>
          </p:cNvPr>
          <p:cNvSpPr txBox="1"/>
          <p:nvPr/>
        </p:nvSpPr>
        <p:spPr>
          <a:xfrm>
            <a:off x="310514" y="171860"/>
            <a:ext cx="3190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474AB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HMD </a:t>
            </a:r>
            <a:r>
              <a:rPr lang="fr-FR" sz="1400" b="1" dirty="0" err="1">
                <a:solidFill>
                  <a:srgbClr val="474AB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series</a:t>
            </a:r>
            <a:endParaRPr lang="fr-FR" b="1" dirty="0">
              <a:solidFill>
                <a:srgbClr val="474AB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1DC2542-FDB9-A671-C897-3A5BCD65D293}"/>
              </a:ext>
            </a:extLst>
          </p:cNvPr>
          <p:cNvSpPr txBox="1"/>
          <p:nvPr/>
        </p:nvSpPr>
        <p:spPr>
          <a:xfrm>
            <a:off x="368996" y="9509598"/>
            <a:ext cx="61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noProof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Aura by Opus distributed by Opus Technologies   |   4 Allée Pierre-Gilles de Gennes   |   33650 Martillac, France</a:t>
            </a:r>
          </a:p>
          <a:p>
            <a:pPr algn="ctr"/>
            <a:r>
              <a:rPr lang="en-GB" sz="800" noProof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(+33) 09 81 24 00 06   |   </a:t>
            </a:r>
            <a:r>
              <a:rPr lang="en-GB" sz="800" noProof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hello@opus-technologies.fr</a:t>
            </a:r>
            <a:r>
              <a:rPr lang="en-GB" sz="800" noProof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|   </a:t>
            </a:r>
            <a:r>
              <a:rPr lang="en-GB" sz="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www.opus-technologies.fr</a:t>
            </a:r>
            <a:endParaRPr lang="en-GB" sz="800" noProof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47F53DFF-0BE9-ED91-21E0-D34A933AC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339417"/>
              </p:ext>
            </p:extLst>
          </p:nvPr>
        </p:nvGraphicFramePr>
        <p:xfrm>
          <a:off x="388120" y="3201164"/>
          <a:ext cx="6226538" cy="606463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61972">
                  <a:extLst>
                    <a:ext uri="{9D8B030D-6E8A-4147-A177-3AD203B41FA5}">
                      <a16:colId xmlns:a16="http://schemas.microsoft.com/office/drawing/2014/main" val="658800076"/>
                    </a:ext>
                  </a:extLst>
                </a:gridCol>
                <a:gridCol w="2087033">
                  <a:extLst>
                    <a:ext uri="{9D8B030D-6E8A-4147-A177-3AD203B41FA5}">
                      <a16:colId xmlns:a16="http://schemas.microsoft.com/office/drawing/2014/main" val="3493774876"/>
                    </a:ext>
                  </a:extLst>
                </a:gridCol>
                <a:gridCol w="2277533">
                  <a:extLst>
                    <a:ext uri="{9D8B030D-6E8A-4147-A177-3AD203B41FA5}">
                      <a16:colId xmlns:a16="http://schemas.microsoft.com/office/drawing/2014/main" val="4290212793"/>
                    </a:ext>
                  </a:extLst>
                </a:gridCol>
              </a:tblGrid>
              <a:tr h="197529"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rgbClr val="000000"/>
                          </a:solidFill>
                          <a:latin typeface="+mn-lt"/>
                          <a:cs typeface="Poppins" panose="00000500000000000000" pitchFamily="2" charset="0"/>
                        </a:rPr>
                        <a:t>CARACTERISTIQUES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rgbClr val="000000"/>
                          </a:solidFill>
                          <a:latin typeface="+mn-lt"/>
                          <a:cs typeface="Poppins" panose="00000500000000000000" pitchFamily="2" charset="0"/>
                        </a:rPr>
                        <a:t>HMD1.0/HMD1.0A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rgbClr val="000000"/>
                          </a:solidFill>
                          <a:latin typeface="+mn-lt"/>
                          <a:cs typeface="Poppins" panose="00000500000000000000" pitchFamily="2" charset="0"/>
                        </a:rPr>
                        <a:t>HMD1.2/HMD1.2A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7317842"/>
                  </a:ext>
                </a:extLst>
              </a:tr>
              <a:tr h="197529">
                <a:tc>
                  <a:txBody>
                    <a:bodyPr/>
                    <a:lstStyle/>
                    <a:p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+mn-lt"/>
                          <a:cs typeface="Poppins" panose="00000500000000000000" pitchFamily="2" charset="0"/>
                        </a:rPr>
                        <a:t>Alimentation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71F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solidFill>
                          <a:srgbClr val="000000"/>
                        </a:solidFill>
                        <a:latin typeface="+mn-lt"/>
                        <a:cs typeface="Poppins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71F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solidFill>
                          <a:srgbClr val="000000"/>
                        </a:solidFill>
                        <a:latin typeface="+mn-lt"/>
                        <a:cs typeface="Poppins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71F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481336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Tension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36V DC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36V DC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662802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Courant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+mn-lt"/>
                        </a:rPr>
                        <a:t>2A</a:t>
                      </a:r>
                      <a:endParaRPr lang="fr-FR" sz="900" kern="100" dirty="0">
                        <a:effectLst/>
                        <a:latin typeface="+mn-lt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+mn-lt"/>
                        </a:rPr>
                        <a:t>2A</a:t>
                      </a:r>
                      <a:endParaRPr lang="fr-FR" sz="900" kern="100" dirty="0">
                        <a:effectLst/>
                        <a:latin typeface="+mn-lt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8229155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Type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+mn-lt"/>
                        </a:rPr>
                        <a:t>Alimentation externe</a:t>
                      </a:r>
                      <a:endParaRPr lang="fr-FR" sz="900" kern="100" dirty="0">
                        <a:effectLst/>
                        <a:latin typeface="+mn-lt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+mn-lt"/>
                        </a:rPr>
                        <a:t>Alimentation externe</a:t>
                      </a:r>
                      <a:endParaRPr lang="fr-FR" sz="900" kern="100" dirty="0">
                        <a:effectLst/>
                        <a:latin typeface="+mn-lt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4725789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+mn-lt"/>
                          <a:cs typeface="Poppins" panose="00000500000000000000" pitchFamily="2" charset="0"/>
                        </a:rPr>
                        <a:t>Entrées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71F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solidFill>
                          <a:srgbClr val="000000"/>
                        </a:solidFill>
                        <a:latin typeface="+mn-lt"/>
                        <a:cs typeface="Poppins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71F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solidFill>
                          <a:srgbClr val="000000"/>
                        </a:solidFill>
                        <a:latin typeface="+mn-lt"/>
                        <a:cs typeface="Poppins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71F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006307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Entrée 1 Ligne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+mn-lt"/>
                        </a:rPr>
                        <a:t>Ligne symétrique ou asymétrique </a:t>
                      </a:r>
                      <a:endParaRPr lang="fr-FR" sz="900" kern="100" dirty="0">
                        <a:effectLst/>
                        <a:latin typeface="+mn-lt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+mn-lt"/>
                        </a:rPr>
                        <a:t>Ligne symétrique ou asymétrique </a:t>
                      </a:r>
                      <a:endParaRPr lang="fr-FR" sz="900" kern="100" dirty="0">
                        <a:effectLst/>
                        <a:latin typeface="+mn-lt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7991281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Entrée 1 Micro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00" dirty="0">
                        <a:effectLst/>
                        <a:latin typeface="+mn-lt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00" dirty="0">
                        <a:effectLst/>
                        <a:latin typeface="+mn-lt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0843908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Alimentation Phantom </a:t>
                      </a:r>
                      <a:r>
                        <a:rPr lang="fr-FR" sz="9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Mic</a:t>
                      </a: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12V (activation via </a:t>
                      </a:r>
                      <a:r>
                        <a:rPr lang="fr-FR" sz="9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Dipswitch</a:t>
                      </a: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12V (activation via </a:t>
                      </a:r>
                      <a:r>
                        <a:rPr lang="fr-FR" sz="9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Dipswitch</a:t>
                      </a: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8063197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Entrée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Line, 70V, 100V ou HV audio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Line, 70V, 100V ou HV audio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723927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+mn-lt"/>
                          <a:cs typeface="Poppins" panose="00000500000000000000" pitchFamily="2" charset="0"/>
                        </a:rPr>
                        <a:t>Sortie (</a:t>
                      </a:r>
                      <a:r>
                        <a:rPr lang="fr-FR" sz="900" b="1" dirty="0" err="1">
                          <a:solidFill>
                            <a:srgbClr val="000000"/>
                          </a:solidFill>
                          <a:latin typeface="+mn-lt"/>
                          <a:cs typeface="Poppins" panose="00000500000000000000" pitchFamily="2" charset="0"/>
                        </a:rPr>
                        <a:t>Auracast</a:t>
                      </a:r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+mn-lt"/>
                          <a:cs typeface="Poppins" panose="00000500000000000000" pitchFamily="2" charset="0"/>
                        </a:rPr>
                        <a:t> et boucle)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solidFill>
                          <a:srgbClr val="000000"/>
                        </a:solidFill>
                        <a:latin typeface="+mn-lt"/>
                        <a:cs typeface="Poppins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solidFill>
                          <a:srgbClr val="000000"/>
                        </a:solidFill>
                        <a:latin typeface="+mn-lt"/>
                        <a:cs typeface="Poppins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538895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9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Auracast</a:t>
                      </a:r>
                      <a:r>
                        <a:rPr lang="fr-FR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endParaRPr lang="fr-FR" sz="900" kern="100" dirty="0">
                        <a:effectLst/>
                        <a:latin typeface="+mn-lt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Uniquement HMD1.0A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Uniquement HMD1.2A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0747662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Connecteur </a:t>
                      </a:r>
                      <a:r>
                        <a:rPr lang="fr-FR" sz="9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Auracast</a:t>
                      </a:r>
                      <a:r>
                        <a:rPr lang="fr-FR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endParaRPr lang="fr-FR" sz="900" kern="100" dirty="0">
                        <a:effectLst/>
                        <a:latin typeface="+mn-lt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rgbClr val="000000"/>
                          </a:solidFill>
                          <a:latin typeface="+mn-lt"/>
                          <a:cs typeface="Poppins" panose="00000500000000000000" pitchFamily="2" charset="0"/>
                        </a:rPr>
                        <a:t>Connecteur sur PCBA ou bornier 4 points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rgbClr val="000000"/>
                          </a:solidFill>
                          <a:latin typeface="+mn-lt"/>
                          <a:cs typeface="Poppins" panose="00000500000000000000" pitchFamily="2" charset="0"/>
                        </a:rPr>
                        <a:t>Connecteur sur PCBA ou bornier 4 points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4404151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Nombre de sortie boucle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rgbClr val="000000"/>
                          </a:solidFill>
                          <a:latin typeface="+mn-lt"/>
                          <a:cs typeface="Poppins" panose="00000500000000000000" pitchFamily="2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rgbClr val="000000"/>
                          </a:solidFill>
                          <a:latin typeface="+mn-lt"/>
                          <a:cs typeface="Poppins" panose="00000500000000000000" pitchFamily="2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4834812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Courant de sortie boucle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rgbClr val="FF0000"/>
                          </a:solidFill>
                          <a:latin typeface="+mn-lt"/>
                          <a:cs typeface="Poppins" panose="00000500000000000000" pitchFamily="2" charset="0"/>
                        </a:rPr>
                        <a:t>4,5Arms (avec alimentation optionnelle)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>
                          <a:solidFill>
                            <a:srgbClr val="FF0000"/>
                          </a:solidFill>
                          <a:latin typeface="+mn-lt"/>
                          <a:cs typeface="Poppins" panose="00000500000000000000" pitchFamily="2" charset="0"/>
                        </a:rPr>
                        <a:t>2 x 4,5Arms (avec alimentation optionnelle)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9817954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Tension de sortie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rgbClr val="FF0000"/>
                          </a:solidFill>
                          <a:latin typeface="+mn-lt"/>
                          <a:cs typeface="Poppins" panose="00000500000000000000" pitchFamily="2" charset="0"/>
                        </a:rPr>
                        <a:t>??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>
                          <a:solidFill>
                            <a:srgbClr val="FF0000"/>
                          </a:solidFill>
                          <a:latin typeface="+mn-lt"/>
                          <a:cs typeface="Poppins" panose="00000500000000000000" pitchFamily="2" charset="0"/>
                        </a:rPr>
                        <a:t>??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2645328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Connecteur de boucle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rgbClr val="000000"/>
                          </a:solidFill>
                          <a:latin typeface="+mn-lt"/>
                          <a:cs typeface="Poppins" panose="00000500000000000000" pitchFamily="2" charset="0"/>
                        </a:rPr>
                        <a:t>Bornier à vis 3,81mm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>
                          <a:solidFill>
                            <a:srgbClr val="000000"/>
                          </a:solidFill>
                          <a:latin typeface="+mn-lt"/>
                          <a:cs typeface="Poppins" panose="00000500000000000000" pitchFamily="2" charset="0"/>
                        </a:rPr>
                        <a:t>Bornier à vis 3,81mm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8686813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+mn-lt"/>
                          <a:cs typeface="Poppins" panose="00000500000000000000" pitchFamily="2" charset="0"/>
                        </a:rPr>
                        <a:t>Audio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solidFill>
                          <a:srgbClr val="000000"/>
                        </a:solidFill>
                        <a:latin typeface="+mn-lt"/>
                        <a:cs typeface="Poppins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solidFill>
                          <a:srgbClr val="000000"/>
                        </a:solidFill>
                        <a:latin typeface="+mn-lt"/>
                        <a:cs typeface="Poppins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400845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Réponse en fréquence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80Mhz-6kHz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80Mhz-6kHz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9300896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Distorsion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??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??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4158193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Compensation métallique (MLC)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MLC ajustable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MLC ajustable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6577643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Gain de contrôle Automatique (AGC)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Détection de pic adapté pour la voix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Détection de pic adapté pour la voix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185815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Générateur de signal intégré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Bruit rose et 1kHz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Bruit rose et 1kHz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648584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+mn-lt"/>
                          <a:cs typeface="Poppins" panose="00000500000000000000" pitchFamily="2" charset="0"/>
                        </a:rPr>
                        <a:t>Réglage et IHM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solidFill>
                          <a:srgbClr val="000000"/>
                        </a:solidFill>
                        <a:latin typeface="+mn-lt"/>
                        <a:cs typeface="Poppins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solidFill>
                          <a:srgbClr val="000000"/>
                        </a:solidFill>
                        <a:latin typeface="+mn-lt"/>
                        <a:cs typeface="Poppins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776992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Configuration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Dipswitch</a:t>
                      </a:r>
                      <a:endParaRPr lang="fr-FR" sz="900" kern="100" dirty="0">
                        <a:effectLst/>
                        <a:latin typeface="+mn-lt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Dipswitch</a:t>
                      </a:r>
                      <a:endParaRPr lang="fr-FR" sz="900" kern="100" dirty="0">
                        <a:effectLst/>
                        <a:latin typeface="+mn-lt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9440530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Réglage Entrée et sortie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Potentiomètre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Potentiomètre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586967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LED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Alimentation, </a:t>
                      </a:r>
                      <a:r>
                        <a:rPr lang="fr-FR" sz="9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Auracast</a:t>
                      </a: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, Défaut, Clip, Boucle 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Alimentation, </a:t>
                      </a:r>
                      <a:r>
                        <a:rPr lang="fr-FR" sz="9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Auracast</a:t>
                      </a:r>
                      <a:r>
                        <a:rPr lang="fr-FR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, Défaut, Clip, Boucle 1, Boucle 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7993666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fr-FR" sz="900" kern="100" dirty="0">
                        <a:effectLst/>
                        <a:latin typeface="+mn-lt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00" dirty="0">
                        <a:effectLst/>
                        <a:latin typeface="+mn-lt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00" dirty="0">
                        <a:effectLst/>
                        <a:latin typeface="+mn-lt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2736331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fr-FR" sz="800" kern="100" dirty="0">
                        <a:effectLst/>
                        <a:latin typeface="+mn-lt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00" dirty="0">
                        <a:effectLst/>
                        <a:latin typeface="+mn-lt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00" dirty="0">
                        <a:effectLst/>
                        <a:latin typeface="+mn-lt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9504802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fr-FR" sz="800" kern="100" dirty="0">
                        <a:effectLst/>
                        <a:latin typeface="+mn-lt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00" dirty="0">
                        <a:effectLst/>
                        <a:latin typeface="+mn-lt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00" dirty="0">
                        <a:effectLst/>
                        <a:latin typeface="+mn-lt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4227335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fr-FR" sz="800" kern="100" dirty="0">
                        <a:effectLst/>
                        <a:latin typeface="Poppins" panose="00000500000000000000" pitchFamily="2" charset="0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00" dirty="0">
                        <a:effectLst/>
                        <a:latin typeface="Poppins" panose="00000500000000000000" pitchFamily="2" charset="0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00" dirty="0">
                        <a:effectLst/>
                        <a:latin typeface="Poppins" panose="00000500000000000000" pitchFamily="2" charset="0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8064305"/>
                  </a:ext>
                </a:extLst>
              </a:tr>
            </a:tbl>
          </a:graphicData>
        </a:graphic>
      </p:graphicFrame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D3C7647-3540-D2FD-1473-18C5E7E0F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21766"/>
              </p:ext>
            </p:extLst>
          </p:nvPr>
        </p:nvGraphicFramePr>
        <p:xfrm>
          <a:off x="368996" y="736959"/>
          <a:ext cx="6190552" cy="204492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28004">
                  <a:extLst>
                    <a:ext uri="{9D8B030D-6E8A-4147-A177-3AD203B41FA5}">
                      <a16:colId xmlns:a16="http://schemas.microsoft.com/office/drawing/2014/main" val="658800076"/>
                    </a:ext>
                  </a:extLst>
                </a:gridCol>
                <a:gridCol w="5162548">
                  <a:extLst>
                    <a:ext uri="{9D8B030D-6E8A-4147-A177-3AD203B41FA5}">
                      <a16:colId xmlns:a16="http://schemas.microsoft.com/office/drawing/2014/main" val="3493774876"/>
                    </a:ext>
                  </a:extLst>
                </a:gridCol>
              </a:tblGrid>
              <a:tr h="197529">
                <a:tc gridSpan="2"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REFERENCES PRODUIT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dirty="0">
                        <a:solidFill>
                          <a:srgbClr val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4481336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HMD1.0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00" dirty="0">
                          <a:effectLst/>
                          <a:latin typeface="Poppins" panose="00000500000000000000" pitchFamily="2" charset="0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Amplificateur de boucle 1 canal sans </a:t>
                      </a:r>
                      <a:r>
                        <a:rPr lang="fr-FR" sz="800" kern="100" dirty="0" err="1">
                          <a:effectLst/>
                          <a:latin typeface="Poppins" panose="00000500000000000000" pitchFamily="2" charset="0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Auracast</a:t>
                      </a:r>
                      <a:r>
                        <a:rPr lang="fr-FR" sz="800" kern="100" dirty="0">
                          <a:effectLst/>
                          <a:latin typeface="Poppins" panose="00000500000000000000" pitchFamily="2" charset="0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 (connexion </a:t>
                      </a:r>
                      <a:r>
                        <a:rPr lang="fr-FR" sz="800" kern="100" dirty="0" err="1">
                          <a:effectLst/>
                          <a:latin typeface="Poppins" panose="00000500000000000000" pitchFamily="2" charset="0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Ready</a:t>
                      </a:r>
                      <a:r>
                        <a:rPr lang="fr-FR" sz="800" kern="100" dirty="0">
                          <a:effectLst/>
                          <a:latin typeface="Poppins" panose="00000500000000000000" pitchFamily="2" charset="0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662802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HMD1.0</a:t>
                      </a:r>
                      <a:r>
                        <a:rPr lang="fr-FR" sz="8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</a:t>
                      </a:r>
                      <a:endParaRPr lang="fr-FR" sz="800" dirty="0">
                        <a:solidFill>
                          <a:srgbClr val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00" dirty="0">
                          <a:effectLst/>
                          <a:latin typeface="Poppins" panose="00000500000000000000" pitchFamily="2" charset="0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Amplificateur de boucle 1 canal avec </a:t>
                      </a:r>
                      <a:r>
                        <a:rPr lang="fr-FR" sz="800" kern="100" dirty="0" err="1">
                          <a:effectLst/>
                          <a:latin typeface="Poppins" panose="00000500000000000000" pitchFamily="2" charset="0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Auracast</a:t>
                      </a:r>
                      <a:r>
                        <a:rPr lang="fr-FR" sz="800" kern="100" dirty="0">
                          <a:effectLst/>
                          <a:latin typeface="Poppins" panose="00000500000000000000" pitchFamily="2" charset="0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 intégré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8229155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HMD1.2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00" dirty="0">
                          <a:effectLst/>
                          <a:latin typeface="Poppins" panose="00000500000000000000" pitchFamily="2" charset="0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Amplificateur de boucle 2 canaux sans </a:t>
                      </a:r>
                      <a:r>
                        <a:rPr lang="fr-FR" sz="800" kern="100" dirty="0" err="1">
                          <a:effectLst/>
                          <a:latin typeface="Poppins" panose="00000500000000000000" pitchFamily="2" charset="0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Auracast</a:t>
                      </a:r>
                      <a:r>
                        <a:rPr lang="fr-FR" sz="800" kern="100" dirty="0">
                          <a:effectLst/>
                          <a:latin typeface="Poppins" panose="00000500000000000000" pitchFamily="2" charset="0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 (connexion </a:t>
                      </a:r>
                      <a:r>
                        <a:rPr lang="fr-FR" sz="800" kern="100" dirty="0" err="1">
                          <a:effectLst/>
                          <a:latin typeface="Poppins" panose="00000500000000000000" pitchFamily="2" charset="0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Ready</a:t>
                      </a:r>
                      <a:r>
                        <a:rPr lang="fr-FR" sz="800" kern="100" dirty="0">
                          <a:effectLst/>
                          <a:latin typeface="Poppins" panose="00000500000000000000" pitchFamily="2" charset="0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4725789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HMD1.2A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00" dirty="0">
                          <a:effectLst/>
                          <a:latin typeface="Poppins" panose="00000500000000000000" pitchFamily="2" charset="0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Amplificateur de boucle 2 canaux avec </a:t>
                      </a:r>
                      <a:r>
                        <a:rPr lang="fr-FR" sz="800" kern="100" dirty="0" err="1">
                          <a:effectLst/>
                          <a:latin typeface="Poppins" panose="00000500000000000000" pitchFamily="2" charset="0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Auracast</a:t>
                      </a:r>
                      <a:r>
                        <a:rPr lang="fr-FR" sz="800" kern="100" dirty="0">
                          <a:effectLst/>
                          <a:latin typeface="Poppins" panose="00000500000000000000" pitchFamily="2" charset="0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 intégré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2006307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800" b="1" kern="100" dirty="0">
                          <a:effectLst/>
                          <a:latin typeface="Poppins" panose="00000500000000000000" pitchFamily="2" charset="0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KIT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kern="100" dirty="0">
                        <a:effectLst/>
                        <a:latin typeface="Poppins" panose="00000500000000000000" pitchFamily="2" charset="0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7991281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HMD1.0-</a:t>
                      </a:r>
                      <a:r>
                        <a:rPr lang="fr-FR" sz="8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SA</a:t>
                      </a:r>
                      <a:endParaRPr lang="fr-FR" sz="800" dirty="0">
                        <a:solidFill>
                          <a:srgbClr val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00" dirty="0">
                          <a:effectLst/>
                          <a:latin typeface="Poppins" panose="00000500000000000000" pitchFamily="2" charset="0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Kit comprenant un HMD1.0 + boucle de 30m + Alimentation 24V 3A + microphone OP-M + 3 autocollants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3403451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HMD1.0-</a:t>
                      </a:r>
                      <a:r>
                        <a:rPr lang="fr-FR" sz="8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TV</a:t>
                      </a:r>
                      <a:endParaRPr lang="fr-FR" sz="800" dirty="0">
                        <a:solidFill>
                          <a:srgbClr val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00" dirty="0">
                          <a:effectLst/>
                          <a:latin typeface="Poppins" panose="00000500000000000000" pitchFamily="2" charset="0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Kit comprenant un HMD1.0 + convertisseur </a:t>
                      </a:r>
                      <a:r>
                        <a:rPr lang="fr-FR" sz="800" kern="100" dirty="0" err="1">
                          <a:effectLst/>
                          <a:latin typeface="Poppins" panose="00000500000000000000" pitchFamily="2" charset="0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Toslink</a:t>
                      </a:r>
                      <a:r>
                        <a:rPr lang="fr-FR" sz="800" kern="100" dirty="0">
                          <a:effectLst/>
                          <a:latin typeface="Poppins" panose="00000500000000000000" pitchFamily="2" charset="0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 + boucle de 30m + Alimentation 24V 3A + microphone OP-M + 3 autocollants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3217223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800" b="1" kern="100" dirty="0">
                          <a:effectLst/>
                          <a:latin typeface="Poppins" panose="00000500000000000000" pitchFamily="2" charset="0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Accessoire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kern="100" dirty="0">
                        <a:effectLst/>
                        <a:latin typeface="Poppins" panose="00000500000000000000" pitchFamily="2" charset="0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574483"/>
                  </a:ext>
                </a:extLst>
              </a:tr>
              <a:tr h="18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PS-HMD32V</a:t>
                      </a:r>
                      <a:endParaRPr lang="fr-FR" sz="900" kern="100" dirty="0">
                        <a:effectLst/>
                        <a:latin typeface="Poppins" panose="00000500000000000000" pitchFamily="2" charset="0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00" dirty="0">
                          <a:effectLst/>
                          <a:latin typeface="Poppins" panose="00000500000000000000" pitchFamily="2" charset="0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Alimentation 32V 3A permettant d’aller jusqu’à 4,2A </a:t>
                      </a:r>
                      <a:r>
                        <a:rPr lang="fr-FR" sz="800" kern="100" dirty="0" err="1">
                          <a:effectLst/>
                          <a:latin typeface="Poppins" panose="00000500000000000000" pitchFamily="2" charset="0"/>
                          <a:ea typeface="Aptos" panose="020B0004020202020204" pitchFamily="34" charset="0"/>
                          <a:cs typeface="Poppins" panose="00000500000000000000" pitchFamily="2" charset="0"/>
                        </a:rPr>
                        <a:t>rms</a:t>
                      </a:r>
                      <a:endParaRPr lang="fr-FR" sz="800" kern="100" dirty="0">
                        <a:effectLst/>
                        <a:latin typeface="Poppins" panose="00000500000000000000" pitchFamily="2" charset="0"/>
                        <a:ea typeface="Aptos" panose="020B000402020202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1370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068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EF1D0-0001-B450-B9F8-76AD3C6E6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AB1D2A-8540-CFF1-8B5D-75123CB4EEB6}"/>
              </a:ext>
            </a:extLst>
          </p:cNvPr>
          <p:cNvSpPr/>
          <p:nvPr/>
        </p:nvSpPr>
        <p:spPr>
          <a:xfrm>
            <a:off x="-2" y="9457744"/>
            <a:ext cx="6858002" cy="448255"/>
          </a:xfrm>
          <a:prstGeom prst="rect">
            <a:avLst/>
          </a:prstGeom>
          <a:solidFill>
            <a:srgbClr val="7061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47DD54-EAC0-AA94-02B1-22F5E4484046}"/>
              </a:ext>
            </a:extLst>
          </p:cNvPr>
          <p:cNvSpPr txBox="1"/>
          <p:nvPr/>
        </p:nvSpPr>
        <p:spPr>
          <a:xfrm>
            <a:off x="310514" y="171860"/>
            <a:ext cx="3190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474AB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HMD </a:t>
            </a:r>
            <a:r>
              <a:rPr lang="fr-FR" sz="1400" b="1" dirty="0" err="1">
                <a:solidFill>
                  <a:srgbClr val="474AB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series</a:t>
            </a:r>
            <a:endParaRPr lang="fr-FR" b="1" dirty="0">
              <a:solidFill>
                <a:srgbClr val="474AB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05B8825-DADF-702D-DC48-9444216AE893}"/>
              </a:ext>
            </a:extLst>
          </p:cNvPr>
          <p:cNvSpPr txBox="1"/>
          <p:nvPr/>
        </p:nvSpPr>
        <p:spPr>
          <a:xfrm>
            <a:off x="368996" y="9509598"/>
            <a:ext cx="61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noProof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Aura by Opus distributed by Opus Technologies   |   4 Allée Pierre-Gilles de Gennes   |   33650 Martillac, France</a:t>
            </a:r>
          </a:p>
          <a:p>
            <a:pPr algn="ctr"/>
            <a:r>
              <a:rPr lang="en-GB" sz="800" noProof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(+33) 09 81 24 00 06   |   </a:t>
            </a:r>
            <a:r>
              <a:rPr lang="en-GB" sz="800" noProof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hello@opus-technologies.fr</a:t>
            </a:r>
            <a:r>
              <a:rPr lang="en-GB" sz="800" noProof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|   </a:t>
            </a:r>
            <a:r>
              <a:rPr lang="en-GB" sz="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www.opus-technologies.fr</a:t>
            </a:r>
            <a:endParaRPr lang="en-GB" sz="800" noProof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BBA5BA5-CB02-60CB-D9DF-C4C63CA0608A}"/>
              </a:ext>
            </a:extLst>
          </p:cNvPr>
          <p:cNvGrpSpPr/>
          <p:nvPr/>
        </p:nvGrpSpPr>
        <p:grpSpPr>
          <a:xfrm>
            <a:off x="734283" y="854976"/>
            <a:ext cx="5389433" cy="3738686"/>
            <a:chOff x="483816" y="787243"/>
            <a:chExt cx="5389433" cy="3738686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7346802C-01DF-3721-2B74-D4B3E2EC3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2576" y="823689"/>
              <a:ext cx="2121009" cy="370224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E4C2432-D5AD-F575-DECD-61F99BD34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4067" y="787243"/>
              <a:ext cx="2559182" cy="3111660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9B5BA75-F9A2-7E80-B428-C92A251EE123}"/>
                </a:ext>
              </a:extLst>
            </p:cNvPr>
            <p:cNvSpPr txBox="1"/>
            <p:nvPr/>
          </p:nvSpPr>
          <p:spPr>
            <a:xfrm>
              <a:off x="1657350" y="866775"/>
              <a:ext cx="419099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/>
                <a:t>99,99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9C42267-548F-EF9B-7F88-0B96BC41A320}"/>
                </a:ext>
              </a:extLst>
            </p:cNvPr>
            <p:cNvSpPr txBox="1"/>
            <p:nvPr/>
          </p:nvSpPr>
          <p:spPr>
            <a:xfrm>
              <a:off x="483816" y="2270049"/>
              <a:ext cx="477519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/>
                <a:t>149,99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2C744E0-415E-D3A4-10F3-089ECC8C5F53}"/>
                </a:ext>
              </a:extLst>
            </p:cNvPr>
            <p:cNvSpPr txBox="1"/>
            <p:nvPr/>
          </p:nvSpPr>
          <p:spPr>
            <a:xfrm>
              <a:off x="4530490" y="787243"/>
              <a:ext cx="44632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/>
                <a:t>100,09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79FC0463-42C0-1920-677B-3754FD9ADE71}"/>
                </a:ext>
              </a:extLst>
            </p:cNvPr>
            <p:cNvSpPr txBox="1"/>
            <p:nvPr/>
          </p:nvSpPr>
          <p:spPr>
            <a:xfrm>
              <a:off x="4620979" y="939124"/>
              <a:ext cx="320910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/>
                <a:t>73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B32EF02-0B18-70A6-982C-66FC499A6ECB}"/>
                </a:ext>
              </a:extLst>
            </p:cNvPr>
            <p:cNvSpPr txBox="1"/>
            <p:nvPr/>
          </p:nvSpPr>
          <p:spPr>
            <a:xfrm>
              <a:off x="3120786" y="2282749"/>
              <a:ext cx="747952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/>
                <a:t>150,95   121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58EA8626-D784-A859-201F-7CC018C57716}"/>
                </a:ext>
              </a:extLst>
            </p:cNvPr>
            <p:cNvSpPr txBox="1"/>
            <p:nvPr/>
          </p:nvSpPr>
          <p:spPr>
            <a:xfrm>
              <a:off x="4317645" y="2273178"/>
              <a:ext cx="44632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/>
                <a:t>115,1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AB97C79-D63F-AC46-7FD7-A59A1BE669C6}"/>
                </a:ext>
              </a:extLst>
            </p:cNvPr>
            <p:cNvSpPr txBox="1"/>
            <p:nvPr/>
          </p:nvSpPr>
          <p:spPr>
            <a:xfrm>
              <a:off x="672208" y="4144599"/>
              <a:ext cx="343792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/>
                <a:t>23,7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01018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14262</TotalTime>
  <Words>691</Words>
  <Application>Microsoft Office PowerPoint</Application>
  <PresentationFormat>Format A4 (210 x 297 mm)</PresentationFormat>
  <Paragraphs>135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Poppins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compta@audiofils.com</dc:creator>
  <cp:lastModifiedBy>commercial@audiofils.com</cp:lastModifiedBy>
  <cp:revision>44</cp:revision>
  <dcterms:created xsi:type="dcterms:W3CDTF">2023-10-16T09:46:37Z</dcterms:created>
  <dcterms:modified xsi:type="dcterms:W3CDTF">2025-10-13T14:28:25Z</dcterms:modified>
</cp:coreProperties>
</file>